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7" r:id="rId3"/>
    <p:sldId id="278" r:id="rId4"/>
    <p:sldId id="281" r:id="rId5"/>
    <p:sldId id="279" r:id="rId6"/>
    <p:sldId id="282" r:id="rId7"/>
    <p:sldId id="280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Spark Interview Questions</a:t>
            </a:r>
            <a:br>
              <a:rPr lang="en-US" dirty="0"/>
            </a:br>
            <a:r>
              <a:rPr lang="en-US" dirty="0"/>
              <a:t>Repartition vs Coalesce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227656F-1B2B-4DAD-9286-1E02CEF4C4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75"/>
    </mc:Choice>
    <mc:Fallback>
      <p:transition spd="slow" advTm="19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Both repartition and coalesce are the transformation </a:t>
            </a:r>
            <a:r>
              <a:rPr lang="en-US" dirty="0" err="1"/>
              <a:t>api</a:t>
            </a:r>
            <a:r>
              <a:rPr lang="en-US" dirty="0"/>
              <a:t>(s) provided by the Apache Spark for changing the underlying partitioning of the dataset.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Repartition can be used to </a:t>
            </a:r>
            <a:r>
              <a:rPr lang="en-US" dirty="0">
                <a:highlight>
                  <a:srgbClr val="00FFFF"/>
                </a:highlight>
              </a:rPr>
              <a:t>increase and decrease </a:t>
            </a:r>
            <a:r>
              <a:rPr lang="en-US" dirty="0"/>
              <a:t>the number of partition on the datasets.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Coalesce can only be used to only </a:t>
            </a:r>
            <a:r>
              <a:rPr lang="en-US" dirty="0">
                <a:highlight>
                  <a:srgbClr val="00FFFF"/>
                </a:highlight>
              </a:rPr>
              <a:t>decrease </a:t>
            </a:r>
            <a:r>
              <a:rPr lang="en-US" dirty="0"/>
              <a:t>the number of partition on the datasets.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FC4B8F-F460-47D1-AF4A-09B2BAE7A4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594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90"/>
    </mc:Choice>
    <mc:Fallback>
      <p:transition spd="slow" advTm="63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Coalesce  uses existing partitions to minimize the amount of data shuffling.</a:t>
            </a:r>
          </a:p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sz="2600" b="1" dirty="0"/>
              <a:t>Lets say our data has four partitions-</a:t>
            </a:r>
          </a:p>
          <a:p>
            <a:pPr marL="914400" lvl="2" indent="0">
              <a:buNone/>
            </a:pPr>
            <a:r>
              <a:rPr lang="en-US" sz="1800" b="1" dirty="0"/>
              <a:t>Partition A </a:t>
            </a:r>
            <a:r>
              <a:rPr lang="en-US" sz="1800" b="1" dirty="0">
                <a:sym typeface="Wingdings" panose="05000000000000000000" pitchFamily="2" charset="2"/>
              </a:rPr>
              <a:t> 1,2,3</a:t>
            </a:r>
          </a:p>
          <a:p>
            <a:pPr marL="914400" lvl="2" indent="0">
              <a:buNone/>
            </a:pPr>
            <a:r>
              <a:rPr lang="en-US" sz="1800" b="1" dirty="0"/>
              <a:t>Partition B </a:t>
            </a:r>
            <a:r>
              <a:rPr lang="en-US" sz="1800" b="1" dirty="0">
                <a:sym typeface="Wingdings" panose="05000000000000000000" pitchFamily="2" charset="2"/>
              </a:rPr>
              <a:t> 4,5</a:t>
            </a:r>
          </a:p>
          <a:p>
            <a:pPr marL="914400" lvl="2" indent="0">
              <a:buNone/>
            </a:pPr>
            <a:r>
              <a:rPr lang="en-US" sz="1800" b="1" dirty="0"/>
              <a:t>Partition C </a:t>
            </a:r>
            <a:r>
              <a:rPr lang="en-US" sz="1800" b="1" dirty="0">
                <a:sym typeface="Wingdings" panose="05000000000000000000" pitchFamily="2" charset="2"/>
              </a:rPr>
              <a:t> 6,7,8</a:t>
            </a:r>
          </a:p>
          <a:p>
            <a:pPr marL="914400" lvl="2" indent="0">
              <a:buNone/>
            </a:pPr>
            <a:r>
              <a:rPr lang="en-US" sz="1800" b="1" dirty="0"/>
              <a:t>Partition D </a:t>
            </a:r>
            <a:r>
              <a:rPr lang="en-US" sz="1800" b="1" dirty="0">
                <a:sym typeface="Wingdings" panose="05000000000000000000" pitchFamily="2" charset="2"/>
              </a:rPr>
              <a:t> 9,10</a:t>
            </a:r>
          </a:p>
          <a:p>
            <a:pPr marL="0" indent="0">
              <a:buNone/>
            </a:pPr>
            <a:endParaRPr lang="en-US" sz="2600" dirty="0">
              <a:highlight>
                <a:srgbClr val="00FFFF"/>
              </a:highlight>
            </a:endParaRPr>
          </a:p>
          <a:p>
            <a:pPr marL="0" indent="0">
              <a:buNone/>
            </a:pPr>
            <a:r>
              <a:rPr lang="en-US" sz="2600" dirty="0">
                <a:highlight>
                  <a:srgbClr val="00FFFF"/>
                </a:highlight>
              </a:rPr>
              <a:t>Coalesce</a:t>
            </a:r>
            <a:r>
              <a:rPr lang="en-US" sz="2600" dirty="0"/>
              <a:t> :</a:t>
            </a:r>
          </a:p>
          <a:p>
            <a:pPr marL="0" indent="0">
              <a:buNone/>
            </a:pPr>
            <a:r>
              <a:rPr lang="en-US" sz="2600" b="1" dirty="0" err="1"/>
              <a:t>newDF</a:t>
            </a:r>
            <a:r>
              <a:rPr lang="en-US" sz="2600" b="1" dirty="0"/>
              <a:t> = </a:t>
            </a:r>
            <a:r>
              <a:rPr lang="en-US" sz="2600" b="1" dirty="0" err="1"/>
              <a:t>df.coalesce</a:t>
            </a:r>
            <a:r>
              <a:rPr lang="en-US" sz="2600" b="1" dirty="0"/>
              <a:t>(2)</a:t>
            </a:r>
          </a:p>
          <a:p>
            <a:pPr marL="0" indent="0">
              <a:buNone/>
            </a:pPr>
            <a:r>
              <a:rPr lang="en-US" sz="2600" b="1" dirty="0">
                <a:highlight>
                  <a:srgbClr val="808080"/>
                </a:highlight>
              </a:rPr>
              <a:t>Part A</a:t>
            </a:r>
            <a:r>
              <a:rPr lang="en-US" sz="2600" b="1" dirty="0">
                <a:highlight>
                  <a:srgbClr val="808080"/>
                </a:highlight>
                <a:sym typeface="Wingdings" panose="05000000000000000000" pitchFamily="2" charset="2"/>
              </a:rPr>
              <a:t> 1,2,3,6,7,8</a:t>
            </a:r>
            <a:endParaRPr lang="en-US" sz="2600" b="1" dirty="0">
              <a:highlight>
                <a:srgbClr val="808080"/>
              </a:highlight>
            </a:endParaRPr>
          </a:p>
          <a:p>
            <a:pPr marL="0" indent="0">
              <a:buNone/>
            </a:pPr>
            <a:r>
              <a:rPr lang="en-US" sz="2600" b="1" dirty="0">
                <a:highlight>
                  <a:srgbClr val="808080"/>
                </a:highlight>
              </a:rPr>
              <a:t>Part B </a:t>
            </a:r>
            <a:r>
              <a:rPr lang="en-US" sz="2600" b="1" dirty="0">
                <a:highlight>
                  <a:srgbClr val="808080"/>
                </a:highlight>
                <a:sym typeface="Wingdings" panose="05000000000000000000" pitchFamily="2" charset="2"/>
              </a:rPr>
              <a:t> 4,5,9,10</a:t>
            </a:r>
          </a:p>
          <a:p>
            <a:pPr marL="0" indent="0">
              <a:buNone/>
            </a:pPr>
            <a:endParaRPr lang="en-US" sz="2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600" dirty="0">
                <a:sym typeface="Wingdings" panose="05000000000000000000" pitchFamily="2" charset="2"/>
              </a:rPr>
              <a:t>Here , only the partition data moved from C  A and DB, so shuffling is less.</a:t>
            </a:r>
            <a:endParaRPr lang="en-US" sz="2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06CD079-3226-4427-B751-44C6DCA546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15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46"/>
    </mc:Choice>
    <mc:Fallback>
      <p:transition spd="slow" advTm="71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/>
          </a:bodyPr>
          <a:lstStyle/>
          <a:p>
            <a:r>
              <a:rPr lang="en-US" dirty="0"/>
              <a:t>Coalesce avoid the full shuffle.</a:t>
            </a:r>
          </a:p>
          <a:p>
            <a:endParaRPr lang="en-US" dirty="0"/>
          </a:p>
          <a:p>
            <a:r>
              <a:rPr lang="en-US" dirty="0"/>
              <a:t>Coalesce may run faster than repartition.</a:t>
            </a:r>
          </a:p>
          <a:p>
            <a:endParaRPr lang="en-US" dirty="0"/>
          </a:p>
          <a:p>
            <a:r>
              <a:rPr lang="en-US" dirty="0"/>
              <a:t>However Coalesce results in uneven, unequal sized partition and spark will generally work slower with unequal sized partitions.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DDF3BD-B5DF-4258-9C75-4B7BF2980B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858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104"/>
    </mc:Choice>
    <mc:Fallback>
      <p:transition spd="slow" advTm="97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Repartition will always result in the full shuffle.</a:t>
            </a:r>
          </a:p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sz="1800" b="1" dirty="0"/>
              <a:t>Lets say our data has four partitions-</a:t>
            </a:r>
          </a:p>
          <a:p>
            <a:pPr marL="914400" lvl="2" indent="0">
              <a:lnSpc>
                <a:spcPct val="70000"/>
              </a:lnSpc>
              <a:buNone/>
            </a:pPr>
            <a:r>
              <a:rPr lang="en-US" sz="1700" b="1" dirty="0"/>
              <a:t>Partition A </a:t>
            </a:r>
            <a:r>
              <a:rPr lang="en-US" sz="1700" b="1" dirty="0">
                <a:sym typeface="Wingdings" panose="05000000000000000000" pitchFamily="2" charset="2"/>
              </a:rPr>
              <a:t> 1,2,3</a:t>
            </a:r>
          </a:p>
          <a:p>
            <a:pPr marL="914400" lvl="2" indent="0">
              <a:lnSpc>
                <a:spcPct val="70000"/>
              </a:lnSpc>
              <a:buNone/>
            </a:pPr>
            <a:r>
              <a:rPr lang="en-US" sz="1700" b="1" dirty="0"/>
              <a:t>Partition B </a:t>
            </a:r>
            <a:r>
              <a:rPr lang="en-US" sz="1700" b="1" dirty="0">
                <a:sym typeface="Wingdings" panose="05000000000000000000" pitchFamily="2" charset="2"/>
              </a:rPr>
              <a:t> 4,5</a:t>
            </a:r>
          </a:p>
          <a:p>
            <a:pPr marL="914400" lvl="2" indent="0">
              <a:lnSpc>
                <a:spcPct val="70000"/>
              </a:lnSpc>
              <a:buNone/>
            </a:pPr>
            <a:r>
              <a:rPr lang="en-US" sz="1700" b="1" dirty="0"/>
              <a:t>Partition C </a:t>
            </a:r>
            <a:r>
              <a:rPr lang="en-US" sz="1700" b="1" dirty="0">
                <a:sym typeface="Wingdings" panose="05000000000000000000" pitchFamily="2" charset="2"/>
              </a:rPr>
              <a:t> 6,7,8</a:t>
            </a:r>
          </a:p>
          <a:p>
            <a:pPr marL="914400" lvl="2" indent="0">
              <a:lnSpc>
                <a:spcPct val="70000"/>
              </a:lnSpc>
              <a:buNone/>
            </a:pPr>
            <a:r>
              <a:rPr lang="en-US" sz="1700" b="1" dirty="0"/>
              <a:t>Partition D </a:t>
            </a:r>
            <a:r>
              <a:rPr lang="en-US" sz="1700" b="1" dirty="0">
                <a:sym typeface="Wingdings" panose="05000000000000000000" pitchFamily="2" charset="2"/>
              </a:rPr>
              <a:t> 9,10</a:t>
            </a:r>
          </a:p>
          <a:p>
            <a:pPr marL="914400" lvl="2" indent="0">
              <a:lnSpc>
                <a:spcPct val="70000"/>
              </a:lnSpc>
              <a:buNone/>
            </a:pPr>
            <a:endParaRPr lang="en-US" sz="17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</a:rPr>
              <a:t>Repartition 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b="1" dirty="0" err="1"/>
              <a:t>newDF</a:t>
            </a:r>
            <a:r>
              <a:rPr lang="en-US" sz="2000" b="1" dirty="0"/>
              <a:t> = </a:t>
            </a:r>
            <a:r>
              <a:rPr lang="en-US" sz="2000" b="1" dirty="0" err="1"/>
              <a:t>df.repartition</a:t>
            </a:r>
            <a:r>
              <a:rPr lang="en-US" sz="2000" b="1" dirty="0"/>
              <a:t>(2)</a:t>
            </a:r>
          </a:p>
          <a:p>
            <a:pPr marL="0" indent="0">
              <a:buNone/>
            </a:pPr>
            <a:r>
              <a:rPr lang="en-US" sz="2000" b="1" dirty="0">
                <a:highlight>
                  <a:srgbClr val="808080"/>
                </a:highlight>
              </a:rPr>
              <a:t>Part A</a:t>
            </a:r>
            <a:r>
              <a:rPr lang="en-US" sz="2000" b="1" dirty="0">
                <a:highlight>
                  <a:srgbClr val="808080"/>
                </a:highlight>
                <a:sym typeface="Wingdings" panose="05000000000000000000" pitchFamily="2" charset="2"/>
              </a:rPr>
              <a:t> 1,2,3,4,5,6</a:t>
            </a:r>
            <a:endParaRPr lang="en-US" sz="2000" b="1" dirty="0">
              <a:highlight>
                <a:srgbClr val="808080"/>
              </a:highlight>
            </a:endParaRPr>
          </a:p>
          <a:p>
            <a:pPr marL="0" indent="0">
              <a:buNone/>
            </a:pPr>
            <a:r>
              <a:rPr lang="en-US" sz="2000" b="1" dirty="0">
                <a:highlight>
                  <a:srgbClr val="808080"/>
                </a:highlight>
              </a:rPr>
              <a:t>Part B </a:t>
            </a:r>
            <a:r>
              <a:rPr lang="en-US" sz="2000" b="1" dirty="0">
                <a:highlight>
                  <a:srgbClr val="808080"/>
                </a:highlight>
                <a:sym typeface="Wingdings" panose="05000000000000000000" pitchFamily="2" charset="2"/>
              </a:rPr>
              <a:t> 7,8,9,10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Here , the partition data is moved from B,C  A and CD, so shuffling is less. The </a:t>
            </a:r>
            <a:r>
              <a:rPr lang="en-US" dirty="0" err="1">
                <a:sym typeface="Wingdings" panose="05000000000000000000" pitchFamily="2" charset="2"/>
              </a:rPr>
              <a:t>algo</a:t>
            </a:r>
            <a:r>
              <a:rPr lang="en-US" dirty="0">
                <a:sym typeface="Wingdings" panose="05000000000000000000" pitchFamily="2" charset="2"/>
              </a:rPr>
              <a:t> is repartition went for full shuffle to evenly distribute the data.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A8D18C-45CF-4AA5-BFC0-B96E2BD91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40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01"/>
    </mc:Choice>
    <mc:Fallback>
      <p:transition spd="slow" advTm="59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/>
          </a:bodyPr>
          <a:lstStyle/>
          <a:p>
            <a:r>
              <a:rPr lang="en-US" dirty="0"/>
              <a:t>Repartition does full shuffle to make sure that that the partitions are equally distributed.</a:t>
            </a:r>
          </a:p>
          <a:p>
            <a:endParaRPr lang="en-US" dirty="0"/>
          </a:p>
          <a:p>
            <a:r>
              <a:rPr lang="en-US" dirty="0"/>
              <a:t>That’s the reason, Repartitioning will always results in equal sized partitions.</a:t>
            </a:r>
          </a:p>
          <a:p>
            <a:endParaRPr lang="en-US" dirty="0"/>
          </a:p>
          <a:p>
            <a:r>
              <a:rPr lang="en-US" dirty="0"/>
              <a:t>Spark works faster with equal sized partitions.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6C46B49-DD82-4E90-9BE0-09B4CE30A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83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92"/>
    </mc:Choice>
    <mc:Fallback>
      <p:transition spd="slow" advTm="35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Repartition vs Coalesce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Note : </a:t>
            </a:r>
          </a:p>
          <a:p>
            <a:r>
              <a:rPr lang="en-US" dirty="0"/>
              <a:t>As the basic principle of Spark RDD is immutability. </a:t>
            </a:r>
          </a:p>
          <a:p>
            <a:r>
              <a:rPr lang="en-US" dirty="0"/>
              <a:t>The repartition or coalesce will create new RDD. </a:t>
            </a:r>
          </a:p>
          <a:p>
            <a:r>
              <a:rPr lang="en-US" dirty="0"/>
              <a:t>The base RDD will continue to have existence with its original number of partitions.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99C366E-D8E0-4C04-B6F5-489FDB1A22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06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01"/>
    </mc:Choice>
    <mc:Fallback>
      <p:transition spd="slow" advTm="30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C05ED0-E9A2-4C85-A8F3-1EEB2FB5B0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1"/>
    </mc:Choice>
    <mc:Fallback>
      <p:transition spd="slow" advTm="4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273</Words>
  <Application>Microsoft Office PowerPoint</Application>
  <PresentationFormat>Widescreen</PresentationFormat>
  <Paragraphs>60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Spark Interview Questions Repartition vs Coalesce</vt:lpstr>
      <vt:lpstr>Repartition vs Coalesce</vt:lpstr>
      <vt:lpstr>Repartition vs Coalesce</vt:lpstr>
      <vt:lpstr>Repartition vs Coalesce</vt:lpstr>
      <vt:lpstr>Repartition vs Coalesce</vt:lpstr>
      <vt:lpstr>Repartition vs Coalesce</vt:lpstr>
      <vt:lpstr>Repartition vs Coalesce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120</cp:revision>
  <dcterms:created xsi:type="dcterms:W3CDTF">2018-12-28T03:34:44Z</dcterms:created>
  <dcterms:modified xsi:type="dcterms:W3CDTF">2019-01-01T10:40:27Z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